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F4FF3-5F9E-425D-9BCF-D094232CE115}" type="datetimeFigureOut">
              <a:rPr lang="en-GB" smtClean="0"/>
              <a:t>28/01/2012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1D893-6980-40DB-83A4-B983C7904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28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5B341A34-5AFC-4CF4-A16A-766A01B1D535}" type="slidenum">
              <a:rPr lang="en-US" altLang="ja-JP"/>
              <a:pPr eaLnBrk="1" hangingPunct="1"/>
              <a:t>1</a:t>
            </a:fld>
            <a:endParaRPr lang="en-US" altLang="ja-JP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 The representatives of the groups make critical comments about the lesson and make larger labels on which they have written their opinions.</a:t>
            </a:r>
          </a:p>
          <a:p>
            <a:r>
              <a:rPr lang="en-US" altLang="ja-JP" smtClean="0"/>
              <a:t>The chair puts the larger comment labels in order.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2A198D2D-0695-4B53-BCAA-A9D839C6CB43}" type="slidenum">
              <a:rPr lang="en-US" altLang="ja-JP"/>
              <a:pPr eaLnBrk="1" hangingPunct="1"/>
              <a:t>2</a:t>
            </a:fld>
            <a:endParaRPr lang="en-US" altLang="ja-JP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After this critical discussion, they discuss in small groups again.</a:t>
            </a:r>
          </a:p>
          <a:p>
            <a:r>
              <a:rPr lang="en-US" altLang="ja-JP" smtClean="0"/>
              <a:t>At this time, they discuss how they can improve the research lesson.</a:t>
            </a:r>
          </a:p>
          <a:p>
            <a:r>
              <a:rPr lang="en-US" altLang="ja-JP" smtClean="0"/>
              <a:t>They write down their suggestions on blue labels.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The representatives of the groups offer ideas on how the research lesson can be improved.</a:t>
            </a:r>
          </a:p>
          <a:p>
            <a:r>
              <a:rPr lang="en-US" altLang="ja-JP" smtClean="0"/>
              <a:t>The chair puts the larger comment labels in order. </a:t>
            </a:r>
            <a:endParaRPr lang="ja-JP" altLang="en-US" smtClean="0"/>
          </a:p>
        </p:txBody>
      </p:sp>
      <p:sp>
        <p:nvSpPr>
          <p:cNvPr id="645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916D839B-DEDD-4C40-9EC7-5CE502E758DC}" type="slidenum">
              <a:rPr lang="en-US" altLang="ja-JP"/>
              <a:pPr eaLnBrk="1" hangingPunct="1"/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FD3FB3D1-F6C8-4A84-BB10-93865EB4005A}" type="slidenum">
              <a:rPr lang="en-US" altLang="ja-JP"/>
              <a:pPr eaLnBrk="1" hangingPunct="1"/>
              <a:t>4</a:t>
            </a:fld>
            <a:endParaRPr lang="en-US" altLang="ja-JP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This part concerns problems about the research lesson.</a:t>
            </a:r>
          </a:p>
          <a:p>
            <a:r>
              <a:rPr lang="en-US" altLang="ja-JP" smtClean="0"/>
              <a:t>This part concerns ideas for improvement of the lesson.</a:t>
            </a:r>
          </a:p>
          <a:p>
            <a:r>
              <a:rPr lang="en-US" altLang="ja-JP" smtClean="0"/>
              <a:t>After discussion, the teacher who did the research lesson comments on the ideas that other teachers suggested.</a:t>
            </a:r>
          </a:p>
          <a:p>
            <a:r>
              <a:rPr lang="en-US" altLang="ja-JP" smtClean="0"/>
              <a:t>Then he makes a blueprint of the revised research lesson.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E9D22201-F0D5-496A-AD05-CF9A9178602A}" type="slidenum">
              <a:rPr lang="en-US" altLang="ja-JP"/>
              <a:pPr eaLnBrk="1" hangingPunct="1"/>
              <a:t>5</a:t>
            </a:fld>
            <a:endParaRPr lang="en-US" altLang="ja-JP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The teachers of this school have such lesson studies once a week; thus, there are many charts on the corridor walls.</a:t>
            </a:r>
          </a:p>
          <a:p>
            <a:r>
              <a:rPr lang="en-US" altLang="ja-JP" smtClean="0"/>
              <a:t>These products express to the students and the parents the teachers’ efforts to create good lessons. </a:t>
            </a:r>
          </a:p>
          <a:p>
            <a:r>
              <a:rPr lang="en-US" altLang="ja-JP" smtClean="0"/>
              <a:t>The teachers are proud of what they do; thus, they do not think that these charts are too large.</a:t>
            </a:r>
          </a:p>
          <a:p>
            <a:r>
              <a:rPr lang="en-US" altLang="ja-JP" smtClean="0"/>
              <a:t>They have no difficulty in storing them.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56E30632-402F-4725-AA18-B685D60CD675}" type="slidenum">
              <a:rPr lang="en-US" altLang="ja-JP"/>
              <a:pPr eaLnBrk="1" hangingPunct="1"/>
              <a:t>6</a:t>
            </a:fld>
            <a:endParaRPr lang="en-US" altLang="ja-JP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These pictures also show the blueprints of revised lesson plans made in this school.</a:t>
            </a:r>
          </a:p>
          <a:p>
            <a:r>
              <a:rPr lang="en-US" altLang="ja-JP" smtClean="0"/>
              <a:t>The important point of the WSLS in this school is to make improvements in the blueprints of lessons.</a:t>
            </a:r>
          </a:p>
          <a:p>
            <a:r>
              <a:rPr lang="en-US" altLang="ja-JP" smtClean="0"/>
              <a:t>If they do not do this, they might think lesson studies would be a waste of time.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C90-8A3E-401F-B42B-64B1B1239E4A}" type="datetimeFigureOut">
              <a:rPr lang="en-GB" smtClean="0"/>
              <a:t>28/01/2012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C0E0-7799-4512-8AAC-E5659902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46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C90-8A3E-401F-B42B-64B1B1239E4A}" type="datetimeFigureOut">
              <a:rPr lang="en-GB" smtClean="0"/>
              <a:t>28/01/2012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C0E0-7799-4512-8AAC-E5659902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148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C90-8A3E-401F-B42B-64B1B1239E4A}" type="datetimeFigureOut">
              <a:rPr lang="en-GB" smtClean="0"/>
              <a:t>28/01/2012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C0E0-7799-4512-8AAC-E5659902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52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C90-8A3E-401F-B42B-64B1B1239E4A}" type="datetimeFigureOut">
              <a:rPr lang="en-GB" smtClean="0"/>
              <a:t>28/01/2012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C0E0-7799-4512-8AAC-E5659902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9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C90-8A3E-401F-B42B-64B1B1239E4A}" type="datetimeFigureOut">
              <a:rPr lang="en-GB" smtClean="0"/>
              <a:t>28/01/2012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C0E0-7799-4512-8AAC-E5659902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91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C90-8A3E-401F-B42B-64B1B1239E4A}" type="datetimeFigureOut">
              <a:rPr lang="en-GB" smtClean="0"/>
              <a:t>28/01/2012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C0E0-7799-4512-8AAC-E5659902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5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C90-8A3E-401F-B42B-64B1B1239E4A}" type="datetimeFigureOut">
              <a:rPr lang="en-GB" smtClean="0"/>
              <a:t>28/01/2012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C0E0-7799-4512-8AAC-E5659902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18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C90-8A3E-401F-B42B-64B1B1239E4A}" type="datetimeFigureOut">
              <a:rPr lang="en-GB" smtClean="0"/>
              <a:t>28/01/2012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C0E0-7799-4512-8AAC-E5659902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4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C90-8A3E-401F-B42B-64B1B1239E4A}" type="datetimeFigureOut">
              <a:rPr lang="en-GB" smtClean="0"/>
              <a:t>28/01/2012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C0E0-7799-4512-8AAC-E5659902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0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C90-8A3E-401F-B42B-64B1B1239E4A}" type="datetimeFigureOut">
              <a:rPr lang="en-GB" smtClean="0"/>
              <a:t>28/01/2012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C0E0-7799-4512-8AAC-E5659902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05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C90-8A3E-401F-B42B-64B1B1239E4A}" type="datetimeFigureOut">
              <a:rPr lang="en-GB" smtClean="0"/>
              <a:t>28/01/2012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C0E0-7799-4512-8AAC-E5659902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58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ECC90-8A3E-401F-B42B-64B1B1239E4A}" type="datetimeFigureOut">
              <a:rPr lang="en-GB" smtClean="0"/>
              <a:t>28/01/2012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9C0E0-7799-4512-8AAC-E5659902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19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pic>
        <p:nvPicPr>
          <p:cNvPr id="26628" name="Picture 6" descr="P1090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7938" y="5057775"/>
            <a:ext cx="9144000" cy="18002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 b="1"/>
              <a:t>The representatives of the groups make critical comments about the lesson and make larger labels on which they have written their opinions.</a:t>
            </a:r>
          </a:p>
          <a:p>
            <a:pPr eaLnBrk="1" hangingPunct="1"/>
            <a:r>
              <a:rPr lang="en-US" altLang="ja-JP" sz="2800" b="1"/>
              <a:t>The chair puts the larger comment labels in order.</a:t>
            </a:r>
            <a:endParaRPr lang="en-US" altLang="ja-JP" sz="2800" b="1">
              <a:solidFill>
                <a:srgbClr val="000000"/>
              </a:solidFill>
              <a:ea typeface="HGS創英角ｺﾞｼｯｸUB" pitchFamily="50" charset="-128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948488" y="0"/>
            <a:ext cx="2195512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solidFill>
                  <a:srgbClr val="FFFF00"/>
                </a:solidFill>
              </a:rPr>
              <a:t>Tomoko TAMURA</a:t>
            </a:r>
          </a:p>
        </p:txBody>
      </p:sp>
    </p:spTree>
    <p:extLst>
      <p:ext uri="{BB962C8B-B14F-4D97-AF65-F5344CB8AC3E}">
        <p14:creationId xmlns:p14="http://schemas.microsoft.com/office/powerpoint/2010/main" val="40452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pic>
        <p:nvPicPr>
          <p:cNvPr id="27652" name="Picture 4" descr="P10902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2463" cy="71548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4572000" y="0"/>
            <a:ext cx="4968875" cy="35083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 b="1"/>
              <a:t>After this critical discussion, they discuss in small groups again.</a:t>
            </a:r>
          </a:p>
          <a:p>
            <a:pPr eaLnBrk="1" hangingPunct="1"/>
            <a:r>
              <a:rPr lang="en-US" altLang="ja-JP" sz="2800" b="1"/>
              <a:t>At this time, they discuss how they can improve the research lesson.</a:t>
            </a:r>
          </a:p>
          <a:p>
            <a:pPr eaLnBrk="1" hangingPunct="1"/>
            <a:r>
              <a:rPr lang="en-US" altLang="ja-JP" sz="2800" b="1"/>
              <a:t>They write down their suggestions on blue labels. </a:t>
            </a:r>
            <a:endParaRPr lang="en-US" altLang="ja-JP" sz="2800" b="1">
              <a:solidFill>
                <a:srgbClr val="000000"/>
              </a:solidFill>
              <a:ea typeface="HGS創英角ｺﾞｼｯｸUB" pitchFamily="50" charset="-128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308850" y="6673850"/>
            <a:ext cx="2195513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solidFill>
                  <a:srgbClr val="FFFF00"/>
                </a:solidFill>
              </a:rPr>
              <a:t>Tomoko TAMURA</a:t>
            </a:r>
          </a:p>
        </p:txBody>
      </p:sp>
    </p:spTree>
    <p:extLst>
      <p:ext uri="{BB962C8B-B14F-4D97-AF65-F5344CB8AC3E}">
        <p14:creationId xmlns:p14="http://schemas.microsoft.com/office/powerpoint/2010/main" val="32535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pic>
        <p:nvPicPr>
          <p:cNvPr id="28676" name="Picture 5" descr="P10902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0" y="5356225"/>
            <a:ext cx="9144000" cy="13731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 b="1"/>
              <a:t>The representatives of the groups offer ideas on how the research lesson can be improved.</a:t>
            </a:r>
          </a:p>
          <a:p>
            <a:pPr eaLnBrk="1" hangingPunct="1"/>
            <a:r>
              <a:rPr lang="en-US" altLang="ja-JP" sz="2800" b="1"/>
              <a:t>The chair puts the larger comment labels in order. </a:t>
            </a:r>
            <a:endParaRPr lang="en-US" altLang="ja-JP" sz="2800" b="1">
              <a:solidFill>
                <a:srgbClr val="000000"/>
              </a:solidFill>
              <a:ea typeface="HGS創英角ｺﾞｼｯｸUB" pitchFamily="50" charset="-128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948488" y="0"/>
            <a:ext cx="2195512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solidFill>
                  <a:srgbClr val="FFFF00"/>
                </a:solidFill>
              </a:rPr>
              <a:t>Tomoko TAMURA</a:t>
            </a:r>
          </a:p>
        </p:txBody>
      </p:sp>
    </p:spTree>
    <p:extLst>
      <p:ext uri="{BB962C8B-B14F-4D97-AF65-F5344CB8AC3E}">
        <p14:creationId xmlns:p14="http://schemas.microsoft.com/office/powerpoint/2010/main" val="2633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pic>
        <p:nvPicPr>
          <p:cNvPr id="29699" name="Picture 3" descr="P10902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Oval 8"/>
          <p:cNvSpPr>
            <a:spLocks noChangeArrowheads="1"/>
          </p:cNvSpPr>
          <p:nvPr/>
        </p:nvSpPr>
        <p:spPr bwMode="auto">
          <a:xfrm>
            <a:off x="395288" y="1125538"/>
            <a:ext cx="2520950" cy="2159000"/>
          </a:xfrm>
          <a:prstGeom prst="ellips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29701" name="Oval 9"/>
          <p:cNvSpPr>
            <a:spLocks noChangeArrowheads="1"/>
          </p:cNvSpPr>
          <p:nvPr/>
        </p:nvSpPr>
        <p:spPr bwMode="auto">
          <a:xfrm>
            <a:off x="3132138" y="1125538"/>
            <a:ext cx="1082675" cy="2159000"/>
          </a:xfrm>
          <a:prstGeom prst="ellips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29702" name="AutoShape 14"/>
          <p:cNvSpPr>
            <a:spLocks noChangeArrowheads="1"/>
          </p:cNvSpPr>
          <p:nvPr/>
        </p:nvSpPr>
        <p:spPr bwMode="auto">
          <a:xfrm>
            <a:off x="395288" y="260350"/>
            <a:ext cx="2016125" cy="936625"/>
          </a:xfrm>
          <a:prstGeom prst="downArrowCallout">
            <a:avLst>
              <a:gd name="adj1" fmla="val 53814"/>
              <a:gd name="adj2" fmla="val 53814"/>
              <a:gd name="adj3" fmla="val 16667"/>
              <a:gd name="adj4" fmla="val 66667"/>
            </a:avLst>
          </a:prstGeom>
          <a:solidFill>
            <a:srgbClr val="FF99CC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800" b="1">
                <a:latin typeface="HGS創英角ｺﾞｼｯｸUB" pitchFamily="50" charset="-128"/>
                <a:ea typeface="HGS創英角ｺﾞｼｯｸUB" pitchFamily="50" charset="-128"/>
              </a:rPr>
              <a:t>problems</a:t>
            </a:r>
          </a:p>
        </p:txBody>
      </p:sp>
      <p:sp>
        <p:nvSpPr>
          <p:cNvPr id="29703" name="AutoShape 15"/>
          <p:cNvSpPr>
            <a:spLocks noChangeArrowheads="1"/>
          </p:cNvSpPr>
          <p:nvPr/>
        </p:nvSpPr>
        <p:spPr bwMode="auto">
          <a:xfrm>
            <a:off x="2627313" y="260350"/>
            <a:ext cx="2016125" cy="936625"/>
          </a:xfrm>
          <a:prstGeom prst="downArrowCallout">
            <a:avLst>
              <a:gd name="adj1" fmla="val 53814"/>
              <a:gd name="adj2" fmla="val 53814"/>
              <a:gd name="adj3" fmla="val 16667"/>
              <a:gd name="adj4" fmla="val 66667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800" b="1">
                <a:latin typeface="HGS創英角ｺﾞｼｯｸUB" pitchFamily="50" charset="-128"/>
                <a:ea typeface="HGS創英角ｺﾞｼｯｸUB" pitchFamily="50" charset="-128"/>
              </a:rPr>
              <a:t>ideas</a:t>
            </a:r>
          </a:p>
        </p:txBody>
      </p:sp>
      <p:sp>
        <p:nvSpPr>
          <p:cNvPr id="29704" name="AutoShape 16"/>
          <p:cNvSpPr>
            <a:spLocks noChangeArrowheads="1"/>
          </p:cNvSpPr>
          <p:nvPr/>
        </p:nvSpPr>
        <p:spPr bwMode="auto">
          <a:xfrm>
            <a:off x="6300788" y="333375"/>
            <a:ext cx="2843212" cy="1800225"/>
          </a:xfrm>
          <a:prstGeom prst="wedgeEllipseCallout">
            <a:avLst>
              <a:gd name="adj1" fmla="val -89866"/>
              <a:gd name="adj2" fmla="val 28750"/>
            </a:avLst>
          </a:prstGeom>
          <a:solidFill>
            <a:srgbClr val="FFFF99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ja-JP"/>
              <a:t>I wanted to …., but I couldn’t do…, so I will change my lesson plan as...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0" y="5057775"/>
            <a:ext cx="9144000" cy="18002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 b="1"/>
              <a:t>After discussion, the teacher who did the research lesson comments on the ideas that other teachers suggested. Then he makes a blueprint of the revised research lesson.</a:t>
            </a:r>
            <a:endParaRPr lang="en-US" altLang="ja-JP" sz="2800" b="1">
              <a:solidFill>
                <a:srgbClr val="000000"/>
              </a:solidFill>
              <a:ea typeface="HGS創英角ｺﾞｼｯｸUB" pitchFamily="50" charset="-128"/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6948488" y="0"/>
            <a:ext cx="2195512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solidFill>
                  <a:srgbClr val="FFFF00"/>
                </a:solidFill>
              </a:rPr>
              <a:t>Tomoko TAMURA</a:t>
            </a:r>
          </a:p>
        </p:txBody>
      </p:sp>
    </p:spTree>
    <p:extLst>
      <p:ext uri="{BB962C8B-B14F-4D97-AF65-F5344CB8AC3E}">
        <p14:creationId xmlns:p14="http://schemas.microsoft.com/office/powerpoint/2010/main" val="113511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pic>
        <p:nvPicPr>
          <p:cNvPr id="31748" name="Picture 4" descr="P11308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Text Box 9"/>
          <p:cNvSpPr txBox="1">
            <a:spLocks noChangeArrowheads="1"/>
          </p:cNvSpPr>
          <p:nvPr/>
        </p:nvSpPr>
        <p:spPr bwMode="auto">
          <a:xfrm>
            <a:off x="0" y="5484813"/>
            <a:ext cx="9144000" cy="13731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ja-JP" sz="2800" b="1"/>
              <a:t>The teachers of this school have such lesson studies once a week; thus, there are many charts on the corridor walls.</a:t>
            </a:r>
            <a:endParaRPr lang="en-US" altLang="ja-JP" sz="2800" b="1">
              <a:solidFill>
                <a:srgbClr val="000000"/>
              </a:solidFill>
              <a:ea typeface="HGS創英角ｺﾞｼｯｸUB" pitchFamily="50" charset="-128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948488" y="0"/>
            <a:ext cx="2195512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solidFill>
                  <a:srgbClr val="FFFF00"/>
                </a:solidFill>
              </a:rPr>
              <a:t>Tomoko TAMURA</a:t>
            </a:r>
          </a:p>
        </p:txBody>
      </p:sp>
    </p:spTree>
    <p:extLst>
      <p:ext uri="{BB962C8B-B14F-4D97-AF65-F5344CB8AC3E}">
        <p14:creationId xmlns:p14="http://schemas.microsoft.com/office/powerpoint/2010/main" val="419201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pic>
        <p:nvPicPr>
          <p:cNvPr id="32771" name="Picture 3" descr="P115019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04813"/>
            <a:ext cx="4322763" cy="5761037"/>
          </a:xfrm>
          <a:noFill/>
          <a:ln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32772" name="Picture 3" descr="P11501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404813"/>
            <a:ext cx="4321175" cy="5761037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692275" y="6338888"/>
            <a:ext cx="6575425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altLang="ja-JP" sz="2800" b="1"/>
              <a:t>the blueprints of revised lesson plans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6948488" y="0"/>
            <a:ext cx="2195512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solidFill>
                  <a:srgbClr val="FFFF00"/>
                </a:solidFill>
              </a:rPr>
              <a:t>Tomoko TAMURA</a:t>
            </a:r>
          </a:p>
        </p:txBody>
      </p:sp>
    </p:spTree>
    <p:extLst>
      <p:ext uri="{BB962C8B-B14F-4D97-AF65-F5344CB8AC3E}">
        <p14:creationId xmlns:p14="http://schemas.microsoft.com/office/powerpoint/2010/main" val="37246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461</Words>
  <Application>Microsoft Office PowerPoint</Application>
  <PresentationFormat>On-screen Show (4:3)</PresentationFormat>
  <Paragraphs>43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</dc:creator>
  <cp:lastModifiedBy>Jean</cp:lastModifiedBy>
  <cp:revision>2</cp:revision>
  <dcterms:created xsi:type="dcterms:W3CDTF">2012-01-28T14:29:27Z</dcterms:created>
  <dcterms:modified xsi:type="dcterms:W3CDTF">2012-01-28T14:34:49Z</dcterms:modified>
</cp:coreProperties>
</file>